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nva Sans" panose="020B0604020202020204" charset="0"/>
      <p:regular r:id="rId31"/>
    </p:embeddedFont>
    <p:embeddedFont>
      <p:font typeface="Canva Sans Bold" panose="020B0604020202020204" charset="0"/>
      <p:regular r:id="rId32"/>
    </p:embeddedFont>
    <p:embeddedFont>
      <p:font typeface="Neue Machina" panose="020B0604020202020204" charset="0"/>
      <p:regular r:id="rId33"/>
    </p:embeddedFont>
    <p:embeddedFont>
      <p:font typeface="Neue Machina Ultra-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686911">
            <a:off x="-1667717" y="-2179793"/>
            <a:ext cx="7386066" cy="8229600"/>
          </a:xfrm>
          <a:custGeom>
            <a:avLst/>
            <a:gdLst/>
            <a:ahLst/>
            <a:cxnLst/>
            <a:rect l="l" t="t" r="r" b="b"/>
            <a:pathLst>
              <a:path w="7386066" h="8229600">
                <a:moveTo>
                  <a:pt x="0" y="0"/>
                </a:moveTo>
                <a:lnTo>
                  <a:pt x="7386066" y="0"/>
                </a:lnTo>
                <a:lnTo>
                  <a:pt x="73860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734438">
            <a:off x="11708300" y="4551658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6590427" y="8845550"/>
            <a:ext cx="5040129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>
                <a:solidFill>
                  <a:srgbClr val="000000"/>
                </a:solidFill>
                <a:latin typeface="Neue Machina"/>
              </a:rPr>
              <a:t>Hrishikesh Yadav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7227710" y="9248775"/>
            <a:ext cx="376556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0" y="2561947"/>
            <a:ext cx="18288000" cy="420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Canva Sans Bold"/>
              </a:rPr>
              <a:t>Exploring the world of Large Language Model (LLM) with </a:t>
            </a:r>
            <a:r>
              <a:rPr lang="en-US" sz="8000">
                <a:solidFill>
                  <a:srgbClr val="FF0000"/>
                </a:solidFill>
                <a:latin typeface="Canva Sans Bold"/>
              </a:rPr>
              <a:t>KerasNLP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189329" y="4521361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222782" y="1632678"/>
            <a:ext cx="8343076" cy="8179165"/>
          </a:xfrm>
          <a:custGeom>
            <a:avLst/>
            <a:gdLst/>
            <a:ahLst/>
            <a:cxnLst/>
            <a:rect l="l" t="t" r="r" b="b"/>
            <a:pathLst>
              <a:path w="8343076" h="8179165">
                <a:moveTo>
                  <a:pt x="0" y="0"/>
                </a:moveTo>
                <a:lnTo>
                  <a:pt x="8343076" y="0"/>
                </a:lnTo>
                <a:lnTo>
                  <a:pt x="8343076" y="8179164"/>
                </a:lnTo>
                <a:lnTo>
                  <a:pt x="0" y="8179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162050"/>
            <a:ext cx="6049781" cy="1569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WHAT IS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004AAD"/>
                </a:solidFill>
                <a:latin typeface="Neue Machina Ultra-Bold"/>
              </a:rPr>
              <a:t>LLM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189329" y="4521361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1162050"/>
            <a:ext cx="6049781" cy="1569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WHAT IS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004AAD"/>
                </a:solidFill>
                <a:latin typeface="Neue Machina Ultra-Bold"/>
              </a:rPr>
              <a:t>LLM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70466" y="3317435"/>
            <a:ext cx="14588834" cy="6122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LLMs are typically trained on datasets large enough to include nearly everything that has been written on the internet.</a:t>
            </a:r>
          </a:p>
          <a:p>
            <a:pPr>
              <a:lnSpc>
                <a:spcPts val="4830"/>
              </a:lnSpc>
            </a:pPr>
            <a:endParaRPr lang="en-US" sz="4200">
              <a:solidFill>
                <a:srgbClr val="000000"/>
              </a:solidFill>
              <a:latin typeface="Neue Machina"/>
            </a:endParaRPr>
          </a:p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LLMs can apply their language understanding to tasks they were never explicitly trained.</a:t>
            </a:r>
          </a:p>
          <a:p>
            <a:pPr>
              <a:lnSpc>
                <a:spcPts val="4830"/>
              </a:lnSpc>
            </a:pPr>
            <a:endParaRPr lang="en-US" sz="4200">
              <a:solidFill>
                <a:srgbClr val="000000"/>
              </a:solidFill>
              <a:latin typeface="Neue Machina"/>
            </a:endParaRPr>
          </a:p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LLMs are not just for teaching AIs human languages, but for understanding proteins, writing software code, and much more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144576" y="5826864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068220" y="1880342"/>
            <a:ext cx="10191080" cy="7745221"/>
          </a:xfrm>
          <a:custGeom>
            <a:avLst/>
            <a:gdLst/>
            <a:ahLst/>
            <a:cxnLst/>
            <a:rect l="l" t="t" r="r" b="b"/>
            <a:pathLst>
              <a:path w="10191080" h="7745221">
                <a:moveTo>
                  <a:pt x="0" y="0"/>
                </a:moveTo>
                <a:lnTo>
                  <a:pt x="10191080" y="0"/>
                </a:lnTo>
                <a:lnTo>
                  <a:pt x="10191080" y="7745221"/>
                </a:lnTo>
                <a:lnTo>
                  <a:pt x="0" y="7745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162050"/>
            <a:ext cx="6049781" cy="1569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WHY </a:t>
            </a:r>
            <a:r>
              <a:rPr lang="en-US" sz="6246">
                <a:solidFill>
                  <a:srgbClr val="004AAD"/>
                </a:solidFill>
                <a:latin typeface="Neue Machina Ultra-Bold"/>
              </a:rPr>
              <a:t>LLM </a:t>
            </a:r>
            <a:r>
              <a:rPr lang="en-US" sz="6246">
                <a:solidFill>
                  <a:srgbClr val="000000"/>
                </a:solidFill>
                <a:latin typeface="Neue Machina Ultra-Bold"/>
              </a:rPr>
              <a:t>IS ON BOOM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31183" y="2229799"/>
            <a:ext cx="3740733" cy="50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9"/>
              </a:lnSpc>
            </a:pPr>
            <a:r>
              <a:rPr lang="en-US" sz="3862">
                <a:solidFill>
                  <a:srgbClr val="FFFFFF"/>
                </a:solidFill>
                <a:latin typeface="Neue Machina Ultra-Bold"/>
              </a:rPr>
              <a:t>JAYESH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7946" y="3804939"/>
            <a:ext cx="6473534" cy="490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Changes how we interact with the data</a:t>
            </a:r>
          </a:p>
          <a:p>
            <a:pPr>
              <a:lnSpc>
                <a:spcPts val="4830"/>
              </a:lnSpc>
            </a:pPr>
            <a:endParaRPr lang="en-US" sz="4200">
              <a:solidFill>
                <a:srgbClr val="000000"/>
              </a:solidFill>
              <a:latin typeface="Neue Machina"/>
            </a:endParaRPr>
          </a:p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Can find pattern and connections in massive, disparate data corpus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425131" y="5837404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201647" y="3484488"/>
            <a:ext cx="9664966" cy="5223921"/>
          </a:xfrm>
          <a:custGeom>
            <a:avLst/>
            <a:gdLst/>
            <a:ahLst/>
            <a:cxnLst/>
            <a:rect l="l" t="t" r="r" b="b"/>
            <a:pathLst>
              <a:path w="9664966" h="5223921">
                <a:moveTo>
                  <a:pt x="0" y="0"/>
                </a:moveTo>
                <a:lnTo>
                  <a:pt x="9664966" y="0"/>
                </a:lnTo>
                <a:lnTo>
                  <a:pt x="9664966" y="5223921"/>
                </a:lnTo>
                <a:lnTo>
                  <a:pt x="0" y="5223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162050"/>
            <a:ext cx="6049781" cy="1569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WHY </a:t>
            </a:r>
            <a:r>
              <a:rPr lang="en-US" sz="6246">
                <a:solidFill>
                  <a:srgbClr val="004AAD"/>
                </a:solidFill>
                <a:latin typeface="Neue Machina Ultra-Bold"/>
              </a:rPr>
              <a:t>LLM </a:t>
            </a:r>
            <a:r>
              <a:rPr lang="en-US" sz="6246">
                <a:solidFill>
                  <a:srgbClr val="000000"/>
                </a:solidFill>
                <a:latin typeface="Neue Machina Ultra-Bold"/>
              </a:rPr>
              <a:t>IS ON BOOM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0447" y="3219934"/>
            <a:ext cx="7448542" cy="673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Does not need ML expertise</a:t>
            </a:r>
          </a:p>
          <a:p>
            <a:pPr>
              <a:lnSpc>
                <a:spcPts val="4830"/>
              </a:lnSpc>
            </a:pPr>
            <a:endParaRPr lang="en-US" sz="4200">
              <a:solidFill>
                <a:srgbClr val="000000"/>
              </a:solidFill>
              <a:latin typeface="Neue Machina"/>
            </a:endParaRPr>
          </a:p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Does not need to train a model</a:t>
            </a:r>
          </a:p>
          <a:p>
            <a:pPr>
              <a:lnSpc>
                <a:spcPts val="4830"/>
              </a:lnSpc>
            </a:pPr>
            <a:endParaRPr lang="en-US" sz="4200">
              <a:solidFill>
                <a:srgbClr val="000000"/>
              </a:solidFill>
              <a:latin typeface="Neue Machina"/>
            </a:endParaRPr>
          </a:p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Need zero training data</a:t>
            </a:r>
          </a:p>
          <a:p>
            <a:pPr>
              <a:lnSpc>
                <a:spcPts val="4830"/>
              </a:lnSpc>
            </a:pPr>
            <a:endParaRPr lang="en-US" sz="4200">
              <a:solidFill>
                <a:srgbClr val="000000"/>
              </a:solidFill>
              <a:latin typeface="Neue Machina"/>
            </a:endParaRPr>
          </a:p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Only think about the prompt design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189329" y="4521361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088590" y="1880342"/>
            <a:ext cx="12796899" cy="7988921"/>
          </a:xfrm>
          <a:custGeom>
            <a:avLst/>
            <a:gdLst/>
            <a:ahLst/>
            <a:cxnLst/>
            <a:rect l="l" t="t" r="r" b="b"/>
            <a:pathLst>
              <a:path w="12796899" h="7988921">
                <a:moveTo>
                  <a:pt x="0" y="0"/>
                </a:moveTo>
                <a:lnTo>
                  <a:pt x="12796899" y="0"/>
                </a:lnTo>
                <a:lnTo>
                  <a:pt x="12796899" y="7988921"/>
                </a:lnTo>
                <a:lnTo>
                  <a:pt x="0" y="7988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162050"/>
            <a:ext cx="6049781" cy="1569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HOW DOES IT 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23027" y="6467255"/>
            <a:ext cx="3740733" cy="50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9"/>
              </a:lnSpc>
            </a:pPr>
            <a:r>
              <a:rPr lang="en-US" sz="3862">
                <a:solidFill>
                  <a:srgbClr val="FFFFFF"/>
                </a:solidFill>
                <a:latin typeface="Neue Machina Ultra-Bold"/>
              </a:rPr>
              <a:t>JAYESH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189329" y="4521361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906540" y="1028700"/>
            <a:ext cx="12191746" cy="9104806"/>
          </a:xfrm>
          <a:custGeom>
            <a:avLst/>
            <a:gdLst/>
            <a:ahLst/>
            <a:cxnLst/>
            <a:rect l="l" t="t" r="r" b="b"/>
            <a:pathLst>
              <a:path w="12191746" h="9104806">
                <a:moveTo>
                  <a:pt x="0" y="0"/>
                </a:moveTo>
                <a:lnTo>
                  <a:pt x="12191746" y="0"/>
                </a:lnTo>
                <a:lnTo>
                  <a:pt x="12191746" y="9104806"/>
                </a:lnTo>
                <a:lnTo>
                  <a:pt x="0" y="9104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203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83913" y="1200150"/>
            <a:ext cx="6049781" cy="3074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JOURNEY OF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LARGE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LANGUAGE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MODELS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189329" y="4521361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1702048" y="2975088"/>
            <a:ext cx="5314864" cy="1472192"/>
          </a:xfrm>
          <a:custGeom>
            <a:avLst/>
            <a:gdLst/>
            <a:ahLst/>
            <a:cxnLst/>
            <a:rect l="l" t="t" r="r" b="b"/>
            <a:pathLst>
              <a:path w="5314864" h="1472192">
                <a:moveTo>
                  <a:pt x="0" y="0"/>
                </a:moveTo>
                <a:lnTo>
                  <a:pt x="5314863" y="0"/>
                </a:lnTo>
                <a:lnTo>
                  <a:pt x="5314863" y="1472192"/>
                </a:lnTo>
                <a:lnTo>
                  <a:pt x="0" y="1472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3658750" y="3925454"/>
            <a:ext cx="5019145" cy="1402207"/>
          </a:xfrm>
          <a:custGeom>
            <a:avLst/>
            <a:gdLst/>
            <a:ahLst/>
            <a:cxnLst/>
            <a:rect l="l" t="t" r="r" b="b"/>
            <a:pathLst>
              <a:path w="5019145" h="1402207">
                <a:moveTo>
                  <a:pt x="0" y="0"/>
                </a:moveTo>
                <a:lnTo>
                  <a:pt x="5019145" y="0"/>
                </a:lnTo>
                <a:lnTo>
                  <a:pt x="5019145" y="1402207"/>
                </a:lnTo>
                <a:lnTo>
                  <a:pt x="0" y="1402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280" b="-873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0237319" y="5722418"/>
            <a:ext cx="7021981" cy="1446954"/>
          </a:xfrm>
          <a:custGeom>
            <a:avLst/>
            <a:gdLst/>
            <a:ahLst/>
            <a:cxnLst/>
            <a:rect l="l" t="t" r="r" b="b"/>
            <a:pathLst>
              <a:path w="7021981" h="1446954">
                <a:moveTo>
                  <a:pt x="0" y="0"/>
                </a:moveTo>
                <a:lnTo>
                  <a:pt x="7021981" y="0"/>
                </a:lnTo>
                <a:lnTo>
                  <a:pt x="7021981" y="1446954"/>
                </a:lnTo>
                <a:lnTo>
                  <a:pt x="0" y="1446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5515049" y="7832312"/>
            <a:ext cx="6626816" cy="1721985"/>
          </a:xfrm>
          <a:custGeom>
            <a:avLst/>
            <a:gdLst/>
            <a:ahLst/>
            <a:cxnLst/>
            <a:rect l="l" t="t" r="r" b="b"/>
            <a:pathLst>
              <a:path w="6626816" h="1721985">
                <a:moveTo>
                  <a:pt x="0" y="0"/>
                </a:moveTo>
                <a:lnTo>
                  <a:pt x="6626816" y="0"/>
                </a:lnTo>
                <a:lnTo>
                  <a:pt x="6626816" y="1721985"/>
                </a:lnTo>
                <a:lnTo>
                  <a:pt x="0" y="1721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2011" b="-5445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028700" y="1162050"/>
            <a:ext cx="6998688" cy="1569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GENERATIVE AI FRAMEWORK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21122">
            <a:off x="13511073" y="4303963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35439" y="5542780"/>
            <a:ext cx="12652740" cy="4070219"/>
          </a:xfrm>
          <a:custGeom>
            <a:avLst/>
            <a:gdLst/>
            <a:ahLst/>
            <a:cxnLst/>
            <a:rect l="l" t="t" r="r" b="b"/>
            <a:pathLst>
              <a:path w="12652740" h="4070219">
                <a:moveTo>
                  <a:pt x="0" y="0"/>
                </a:moveTo>
                <a:lnTo>
                  <a:pt x="12652740" y="0"/>
                </a:lnTo>
                <a:lnTo>
                  <a:pt x="12652740" y="4070218"/>
                </a:lnTo>
                <a:lnTo>
                  <a:pt x="0" y="4070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162050"/>
            <a:ext cx="6998688" cy="1569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WHY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FINE-TUNING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699980" y="2512485"/>
            <a:ext cx="11846081" cy="7535512"/>
          </a:xfrm>
          <a:custGeom>
            <a:avLst/>
            <a:gdLst/>
            <a:ahLst/>
            <a:cxnLst/>
            <a:rect l="l" t="t" r="r" b="b"/>
            <a:pathLst>
              <a:path w="11846081" h="7535512">
                <a:moveTo>
                  <a:pt x="0" y="0"/>
                </a:moveTo>
                <a:lnTo>
                  <a:pt x="11846081" y="0"/>
                </a:lnTo>
                <a:lnTo>
                  <a:pt x="11846081" y="7535512"/>
                </a:lnTo>
                <a:lnTo>
                  <a:pt x="0" y="7535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9121122">
            <a:off x="13839210" y="4118817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162050"/>
            <a:ext cx="11345299" cy="1569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WHY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FINE-TUNING </a:t>
            </a:r>
            <a:r>
              <a:rPr lang="en-US" sz="6246">
                <a:solidFill>
                  <a:srgbClr val="000000"/>
                </a:solidFill>
                <a:latin typeface="Neue Machina Ultra-Bold"/>
              </a:rPr>
              <a:t>IS NEEDED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9144000" y="3101364"/>
            <a:ext cx="8664954" cy="5759236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9121122">
            <a:off x="-2726000" y="5343964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162050"/>
            <a:ext cx="11345299" cy="1569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WHY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FINE-TUNING </a:t>
            </a:r>
            <a:r>
              <a:rPr lang="en-US" sz="6246">
                <a:solidFill>
                  <a:srgbClr val="000000"/>
                </a:solidFill>
                <a:latin typeface="Neue Machina Ultra-Bold"/>
              </a:rPr>
              <a:t>IS NEEDED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7385" y="3957130"/>
            <a:ext cx="7448542" cy="490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Domain Specific</a:t>
            </a:r>
          </a:p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Production Usage</a:t>
            </a:r>
          </a:p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Privacy</a:t>
            </a:r>
          </a:p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Stop Hallucination</a:t>
            </a:r>
          </a:p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Reduce unwanted information</a:t>
            </a:r>
          </a:p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Greater Control</a:t>
            </a:r>
          </a:p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Increase Consistency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87151" y="3767088"/>
            <a:ext cx="448402" cy="4484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87151" y="4430461"/>
            <a:ext cx="448402" cy="44840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87151" y="5093833"/>
            <a:ext cx="448402" cy="44840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87151" y="5757206"/>
            <a:ext cx="448402" cy="44840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887151" y="6420578"/>
            <a:ext cx="448402" cy="44840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5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3309729" y="-2687365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1028700" y="1162050"/>
            <a:ext cx="5038022" cy="157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TABLE OF CONTENTS</a:t>
            </a:r>
          </a:p>
        </p:txBody>
      </p:sp>
      <p:sp>
        <p:nvSpPr>
          <p:cNvPr id="19" name="AutoShape 19"/>
          <p:cNvSpPr/>
          <p:nvPr/>
        </p:nvSpPr>
        <p:spPr>
          <a:xfrm>
            <a:off x="5897880" y="1504332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-3018245" y="6916605"/>
            <a:ext cx="6820551" cy="7170093"/>
          </a:xfrm>
          <a:custGeom>
            <a:avLst/>
            <a:gdLst/>
            <a:ahLst/>
            <a:cxnLst/>
            <a:rect l="l" t="t" r="r" b="b"/>
            <a:pathLst>
              <a:path w="6820551" h="7170093">
                <a:moveTo>
                  <a:pt x="0" y="0"/>
                </a:moveTo>
                <a:lnTo>
                  <a:pt x="6820552" y="0"/>
                </a:lnTo>
                <a:lnTo>
                  <a:pt x="6820552" y="7170093"/>
                </a:lnTo>
                <a:lnTo>
                  <a:pt x="0" y="7170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3546206" y="3862338"/>
            <a:ext cx="5597794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Exploring KerasNLP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46206" y="4516186"/>
            <a:ext cx="552964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Understanding LLMs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47711" y="5204756"/>
            <a:ext cx="524979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How Does it work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528032" y="5890556"/>
            <a:ext cx="7805911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Understanding Fine-Tuning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47711" y="6576356"/>
            <a:ext cx="11056274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Hands On Fine Tuning with KerasNLP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21122">
            <a:off x="-2952369" y="5143500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9144000" y="100965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506696" y="2196351"/>
            <a:ext cx="10781304" cy="8090649"/>
          </a:xfrm>
          <a:custGeom>
            <a:avLst/>
            <a:gdLst/>
            <a:ahLst/>
            <a:cxnLst/>
            <a:rect l="l" t="t" r="r" b="b"/>
            <a:pathLst>
              <a:path w="10781304" h="8090649">
                <a:moveTo>
                  <a:pt x="0" y="0"/>
                </a:moveTo>
                <a:lnTo>
                  <a:pt x="10781304" y="0"/>
                </a:lnTo>
                <a:lnTo>
                  <a:pt x="10781304" y="8090649"/>
                </a:lnTo>
                <a:lnTo>
                  <a:pt x="0" y="8090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162050"/>
            <a:ext cx="7733327" cy="1569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UNDERSTANDING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FINE-TUNING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21122">
            <a:off x="-2952369" y="5143500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9144000" y="100965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201650" y="3075214"/>
            <a:ext cx="4057650" cy="6183086"/>
          </a:xfrm>
          <a:custGeom>
            <a:avLst/>
            <a:gdLst/>
            <a:ahLst/>
            <a:cxnLst/>
            <a:rect l="l" t="t" r="r" b="b"/>
            <a:pathLst>
              <a:path w="4057650" h="6183086">
                <a:moveTo>
                  <a:pt x="0" y="0"/>
                </a:moveTo>
                <a:lnTo>
                  <a:pt x="4057650" y="0"/>
                </a:lnTo>
                <a:lnTo>
                  <a:pt x="4057650" y="6183086"/>
                </a:lnTo>
                <a:lnTo>
                  <a:pt x="0" y="6183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176176" y="3075214"/>
            <a:ext cx="3910174" cy="5958360"/>
          </a:xfrm>
          <a:custGeom>
            <a:avLst/>
            <a:gdLst/>
            <a:ahLst/>
            <a:cxnLst/>
            <a:rect l="l" t="t" r="r" b="b"/>
            <a:pathLst>
              <a:path w="3910174" h="5958360">
                <a:moveTo>
                  <a:pt x="0" y="0"/>
                </a:moveTo>
                <a:lnTo>
                  <a:pt x="3910174" y="0"/>
                </a:lnTo>
                <a:lnTo>
                  <a:pt x="3910174" y="5958361"/>
                </a:lnTo>
                <a:lnTo>
                  <a:pt x="0" y="5958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867486" y="2616959"/>
            <a:ext cx="4882881" cy="7324322"/>
          </a:xfrm>
          <a:custGeom>
            <a:avLst/>
            <a:gdLst/>
            <a:ahLst/>
            <a:cxnLst/>
            <a:rect l="l" t="t" r="r" b="b"/>
            <a:pathLst>
              <a:path w="4882881" h="7324322">
                <a:moveTo>
                  <a:pt x="0" y="0"/>
                </a:moveTo>
                <a:lnTo>
                  <a:pt x="4882881" y="0"/>
                </a:lnTo>
                <a:lnTo>
                  <a:pt x="4882881" y="7324322"/>
                </a:lnTo>
                <a:lnTo>
                  <a:pt x="0" y="7324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1162050"/>
            <a:ext cx="8115300" cy="1569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TEMPERATURE TUNING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21122">
            <a:off x="-2952369" y="5143500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9144000" y="100965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420835" y="1659129"/>
            <a:ext cx="8627871" cy="8627871"/>
          </a:xfrm>
          <a:custGeom>
            <a:avLst/>
            <a:gdLst/>
            <a:ahLst/>
            <a:cxnLst/>
            <a:rect l="l" t="t" r="r" b="b"/>
            <a:pathLst>
              <a:path w="8627871" h="8627871">
                <a:moveTo>
                  <a:pt x="0" y="0"/>
                </a:moveTo>
                <a:lnTo>
                  <a:pt x="8627871" y="0"/>
                </a:lnTo>
                <a:lnTo>
                  <a:pt x="8627871" y="8627871"/>
                </a:lnTo>
                <a:lnTo>
                  <a:pt x="0" y="8627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51547">
            <a:off x="5378132" y="2734981"/>
            <a:ext cx="2662469" cy="256700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162050"/>
            <a:ext cx="8115300" cy="2278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 dirty="0">
                <a:solidFill>
                  <a:srgbClr val="000000"/>
                </a:solidFill>
                <a:latin typeface="Neue Machina Ultra-Bold"/>
              </a:rPr>
              <a:t>RESOURCES AND HANDS-ON </a:t>
            </a:r>
          </a:p>
          <a:p>
            <a:pPr>
              <a:lnSpc>
                <a:spcPts val="5934"/>
              </a:lnSpc>
            </a:pPr>
            <a:r>
              <a:rPr lang="en-US" sz="6246" dirty="0">
                <a:solidFill>
                  <a:srgbClr val="000000"/>
                </a:solidFill>
                <a:latin typeface="Neue Machina Ultra-Bold"/>
              </a:rPr>
              <a:t>NOTEBOOK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0003" y="5058847"/>
            <a:ext cx="7448542" cy="7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79"/>
              </a:lnSpc>
            </a:pPr>
            <a:r>
              <a:rPr lang="en-US" sz="5199">
                <a:solidFill>
                  <a:srgbClr val="000000"/>
                </a:solidFill>
                <a:latin typeface="Neue Machina"/>
              </a:rPr>
              <a:t>Scan the QR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686911">
            <a:off x="-1667717" y="-2179793"/>
            <a:ext cx="7386066" cy="8229600"/>
          </a:xfrm>
          <a:custGeom>
            <a:avLst/>
            <a:gdLst/>
            <a:ahLst/>
            <a:cxnLst/>
            <a:rect l="l" t="t" r="r" b="b"/>
            <a:pathLst>
              <a:path w="7386066" h="8229600">
                <a:moveTo>
                  <a:pt x="0" y="0"/>
                </a:moveTo>
                <a:lnTo>
                  <a:pt x="7386066" y="0"/>
                </a:lnTo>
                <a:lnTo>
                  <a:pt x="73860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734438">
            <a:off x="11741809" y="4987273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845490" y="1320764"/>
            <a:ext cx="10597020" cy="7937536"/>
          </a:xfrm>
          <a:custGeom>
            <a:avLst/>
            <a:gdLst/>
            <a:ahLst/>
            <a:cxnLst/>
            <a:rect l="l" t="t" r="r" b="b"/>
            <a:pathLst>
              <a:path w="10597020" h="7937536">
                <a:moveTo>
                  <a:pt x="0" y="0"/>
                </a:moveTo>
                <a:lnTo>
                  <a:pt x="10597020" y="0"/>
                </a:lnTo>
                <a:lnTo>
                  <a:pt x="10597020" y="7937536"/>
                </a:lnTo>
                <a:lnTo>
                  <a:pt x="0" y="7937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97880" y="1504332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>
            <a:off x="-4248993" y="3658318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1162050"/>
            <a:ext cx="5038022" cy="81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ABOUT</a:t>
            </a:r>
          </a:p>
        </p:txBody>
      </p:sp>
      <p:sp>
        <p:nvSpPr>
          <p:cNvPr id="5" name="Freeform 5"/>
          <p:cNvSpPr/>
          <p:nvPr/>
        </p:nvSpPr>
        <p:spPr>
          <a:xfrm>
            <a:off x="1590144" y="1910417"/>
            <a:ext cx="15494724" cy="7844204"/>
          </a:xfrm>
          <a:custGeom>
            <a:avLst/>
            <a:gdLst/>
            <a:ahLst/>
            <a:cxnLst/>
            <a:rect l="l" t="t" r="r" b="b"/>
            <a:pathLst>
              <a:path w="15494724" h="7844204">
                <a:moveTo>
                  <a:pt x="0" y="0"/>
                </a:moveTo>
                <a:lnTo>
                  <a:pt x="15494724" y="0"/>
                </a:lnTo>
                <a:lnTo>
                  <a:pt x="15494724" y="7844204"/>
                </a:lnTo>
                <a:lnTo>
                  <a:pt x="0" y="7844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059582" y="2687630"/>
            <a:ext cx="8824876" cy="4875744"/>
          </a:xfrm>
          <a:custGeom>
            <a:avLst/>
            <a:gdLst/>
            <a:ahLst/>
            <a:cxnLst/>
            <a:rect l="l" t="t" r="r" b="b"/>
            <a:pathLst>
              <a:path w="8824876" h="4875744">
                <a:moveTo>
                  <a:pt x="0" y="0"/>
                </a:moveTo>
                <a:lnTo>
                  <a:pt x="8824876" y="0"/>
                </a:lnTo>
                <a:lnTo>
                  <a:pt x="8824876" y="4875744"/>
                </a:lnTo>
                <a:lnTo>
                  <a:pt x="0" y="487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44678" y="1979965"/>
            <a:ext cx="5036574" cy="5036554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 rot="613488">
              <a:off x="-260838" y="-260843"/>
              <a:ext cx="6871675" cy="6871661"/>
            </a:xfrm>
            <a:custGeom>
              <a:avLst/>
              <a:gdLst/>
              <a:ahLst/>
              <a:cxnLst/>
              <a:rect l="l" t="t" r="r" b="b"/>
              <a:pathLst>
                <a:path w="6871675" h="6871661">
                  <a:moveTo>
                    <a:pt x="6560422" y="2872271"/>
                  </a:moveTo>
                  <a:cubicBezTo>
                    <a:pt x="6871674" y="4597850"/>
                    <a:pt x="5725062" y="6249134"/>
                    <a:pt x="3999433" y="6560395"/>
                  </a:cubicBezTo>
                  <a:cubicBezTo>
                    <a:pt x="2273779" y="6871661"/>
                    <a:pt x="622520" y="5725044"/>
                    <a:pt x="311267" y="3999465"/>
                  </a:cubicBezTo>
                  <a:cubicBezTo>
                    <a:pt x="0" y="2273798"/>
                    <a:pt x="1146589" y="622531"/>
                    <a:pt x="2872243" y="311266"/>
                  </a:cubicBezTo>
                  <a:cubicBezTo>
                    <a:pt x="4597897" y="0"/>
                    <a:pt x="6249154" y="1146604"/>
                    <a:pt x="6560422" y="2872271"/>
                  </a:cubicBezTo>
                  <a:close/>
                </a:path>
              </a:pathLst>
            </a:custGeom>
            <a:blipFill>
              <a:blip r:embed="rId6"/>
              <a:stretch>
                <a:fillRect l="-9096" t="-30781" r="-33801" b="-2280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06499" y="8196031"/>
            <a:ext cx="4312934" cy="186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GDSC TCET VCP 22-23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AI Lead @TCET OpenSource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Community Co-Lead @GenosisX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AI Instructor @RanchoLabs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Student Ambassador @Strealmit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84740" y="3116427"/>
            <a:ext cx="9574560" cy="465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Machine Leaning, Data Science and Applied Generative AI Enthusiast</a:t>
            </a:r>
          </a:p>
          <a:p>
            <a:pPr>
              <a:lnSpc>
                <a:spcPts val="3380"/>
              </a:lnSpc>
            </a:pPr>
            <a:endParaRPr lang="en-US" sz="2414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Likes to participate into Hackathon and Competitions</a:t>
            </a:r>
          </a:p>
          <a:p>
            <a:pPr>
              <a:lnSpc>
                <a:spcPts val="3380"/>
              </a:lnSpc>
            </a:pPr>
            <a:endParaRPr lang="en-US" sz="2414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Actively contributing in Soteria, GenosisX, Streamlit, Kaggle, etc.</a:t>
            </a:r>
          </a:p>
          <a:p>
            <a:pPr>
              <a:lnSpc>
                <a:spcPts val="3380"/>
              </a:lnSpc>
            </a:pPr>
            <a:endParaRPr lang="en-US" sz="2414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Currently, Doing Research Work on Predictive Policing and Applied Generative AI</a:t>
            </a:r>
          </a:p>
          <a:p>
            <a:pPr>
              <a:lnSpc>
                <a:spcPts val="3380"/>
              </a:lnSpc>
            </a:pPr>
            <a:endParaRPr lang="en-US" sz="2414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686911">
            <a:off x="-1667717" y="-2179793"/>
            <a:ext cx="7386066" cy="8229600"/>
          </a:xfrm>
          <a:custGeom>
            <a:avLst/>
            <a:gdLst/>
            <a:ahLst/>
            <a:cxnLst/>
            <a:rect l="l" t="t" r="r" b="b"/>
            <a:pathLst>
              <a:path w="7386066" h="8229600">
                <a:moveTo>
                  <a:pt x="0" y="0"/>
                </a:moveTo>
                <a:lnTo>
                  <a:pt x="7386066" y="0"/>
                </a:lnTo>
                <a:lnTo>
                  <a:pt x="73860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734438">
            <a:off x="11741809" y="4987273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788275" y="1132934"/>
            <a:ext cx="10711451" cy="8021133"/>
          </a:xfrm>
          <a:custGeom>
            <a:avLst/>
            <a:gdLst/>
            <a:ahLst/>
            <a:cxnLst/>
            <a:rect l="l" t="t" r="r" b="b"/>
            <a:pathLst>
              <a:path w="10711451" h="8021133">
                <a:moveTo>
                  <a:pt x="0" y="0"/>
                </a:moveTo>
                <a:lnTo>
                  <a:pt x="10711450" y="0"/>
                </a:lnTo>
                <a:lnTo>
                  <a:pt x="10711450" y="8021132"/>
                </a:lnTo>
                <a:lnTo>
                  <a:pt x="0" y="8021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97880" y="1504332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>
            <a:off x="-4248993" y="3658318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1162050"/>
            <a:ext cx="5038022" cy="81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ABOUT</a:t>
            </a:r>
          </a:p>
        </p:txBody>
      </p:sp>
      <p:sp>
        <p:nvSpPr>
          <p:cNvPr id="5" name="Freeform 5"/>
          <p:cNvSpPr/>
          <p:nvPr/>
        </p:nvSpPr>
        <p:spPr>
          <a:xfrm>
            <a:off x="1590144" y="1910417"/>
            <a:ext cx="15494724" cy="7844204"/>
          </a:xfrm>
          <a:custGeom>
            <a:avLst/>
            <a:gdLst/>
            <a:ahLst/>
            <a:cxnLst/>
            <a:rect l="l" t="t" r="r" b="b"/>
            <a:pathLst>
              <a:path w="15494724" h="7844204">
                <a:moveTo>
                  <a:pt x="0" y="0"/>
                </a:moveTo>
                <a:lnTo>
                  <a:pt x="15494724" y="0"/>
                </a:lnTo>
                <a:lnTo>
                  <a:pt x="15494724" y="7844204"/>
                </a:lnTo>
                <a:lnTo>
                  <a:pt x="0" y="7844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059582" y="2687630"/>
            <a:ext cx="8824876" cy="4875744"/>
          </a:xfrm>
          <a:custGeom>
            <a:avLst/>
            <a:gdLst/>
            <a:ahLst/>
            <a:cxnLst/>
            <a:rect l="l" t="t" r="r" b="b"/>
            <a:pathLst>
              <a:path w="8824876" h="4875744">
                <a:moveTo>
                  <a:pt x="0" y="0"/>
                </a:moveTo>
                <a:lnTo>
                  <a:pt x="8824876" y="0"/>
                </a:lnTo>
                <a:lnTo>
                  <a:pt x="8824876" y="4875744"/>
                </a:lnTo>
                <a:lnTo>
                  <a:pt x="0" y="487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44678" y="1979965"/>
            <a:ext cx="5036574" cy="5036554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 rot="613488">
              <a:off x="-260838" y="-260843"/>
              <a:ext cx="6871675" cy="6871661"/>
            </a:xfrm>
            <a:custGeom>
              <a:avLst/>
              <a:gdLst/>
              <a:ahLst/>
              <a:cxnLst/>
              <a:rect l="l" t="t" r="r" b="b"/>
              <a:pathLst>
                <a:path w="6871675" h="6871661">
                  <a:moveTo>
                    <a:pt x="6560422" y="2872271"/>
                  </a:moveTo>
                  <a:cubicBezTo>
                    <a:pt x="6871674" y="4597850"/>
                    <a:pt x="5725062" y="6249134"/>
                    <a:pt x="3999433" y="6560395"/>
                  </a:cubicBezTo>
                  <a:cubicBezTo>
                    <a:pt x="2273779" y="6871661"/>
                    <a:pt x="622520" y="5725044"/>
                    <a:pt x="311267" y="3999465"/>
                  </a:cubicBezTo>
                  <a:cubicBezTo>
                    <a:pt x="0" y="2273798"/>
                    <a:pt x="1146589" y="622531"/>
                    <a:pt x="2872243" y="311266"/>
                  </a:cubicBezTo>
                  <a:cubicBezTo>
                    <a:pt x="4597897" y="0"/>
                    <a:pt x="6249154" y="1146604"/>
                    <a:pt x="6560422" y="2872271"/>
                  </a:cubicBezTo>
                  <a:close/>
                </a:path>
              </a:pathLst>
            </a:custGeom>
            <a:blipFill>
              <a:blip r:embed="rId6"/>
              <a:stretch>
                <a:fillRect l="-9096" t="-30781" r="-33801" b="-2280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06499" y="8196031"/>
            <a:ext cx="4312934" cy="186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GDSC TCET VCP 22-23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AI Lead @TCET OpenSource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Community Co-Lead @GenosisX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AI Instructor @RanchoLabs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Student Ambassador @Strealmit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84740" y="3116427"/>
            <a:ext cx="9574560" cy="465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Machine Leaning, Data Science and Applied Generative AI Enthusiast</a:t>
            </a:r>
          </a:p>
          <a:p>
            <a:pPr>
              <a:lnSpc>
                <a:spcPts val="3380"/>
              </a:lnSpc>
            </a:pPr>
            <a:endParaRPr lang="en-US" sz="2414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Likes to participate into Hackathon and Competitions</a:t>
            </a:r>
          </a:p>
          <a:p>
            <a:pPr>
              <a:lnSpc>
                <a:spcPts val="3380"/>
              </a:lnSpc>
            </a:pPr>
            <a:endParaRPr lang="en-US" sz="2414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Actively contributing in Soteria, GenosisX, Streamlit, Kaggle, etc.</a:t>
            </a:r>
          </a:p>
          <a:p>
            <a:pPr>
              <a:lnSpc>
                <a:spcPts val="3380"/>
              </a:lnSpc>
            </a:pPr>
            <a:endParaRPr lang="en-US" sz="2414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Currently, Doing Research Work on Predictive Policing and Applied Generative AI</a:t>
            </a:r>
          </a:p>
          <a:p>
            <a:pPr>
              <a:lnSpc>
                <a:spcPts val="3380"/>
              </a:lnSpc>
            </a:pPr>
            <a:endParaRPr lang="en-US" sz="2414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977954" y="104775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102486" y="3330444"/>
            <a:ext cx="7764315" cy="8651047"/>
          </a:xfrm>
          <a:custGeom>
            <a:avLst/>
            <a:gdLst/>
            <a:ahLst/>
            <a:cxnLst/>
            <a:rect l="l" t="t" r="r" b="b"/>
            <a:pathLst>
              <a:path w="7764315" h="8651047">
                <a:moveTo>
                  <a:pt x="0" y="0"/>
                </a:moveTo>
                <a:lnTo>
                  <a:pt x="7764315" y="0"/>
                </a:lnTo>
                <a:lnTo>
                  <a:pt x="7764315" y="8651047"/>
                </a:lnTo>
                <a:lnTo>
                  <a:pt x="0" y="8651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0800000">
            <a:off x="1828675" y="2990221"/>
            <a:ext cx="1699998" cy="1319816"/>
          </a:xfrm>
          <a:custGeom>
            <a:avLst/>
            <a:gdLst/>
            <a:ahLst/>
            <a:cxnLst/>
            <a:rect l="l" t="t" r="r" b="b"/>
            <a:pathLst>
              <a:path w="1699998" h="1319816">
                <a:moveTo>
                  <a:pt x="0" y="0"/>
                </a:moveTo>
                <a:lnTo>
                  <a:pt x="1699997" y="0"/>
                </a:lnTo>
                <a:lnTo>
                  <a:pt x="1699997" y="1319817"/>
                </a:lnTo>
                <a:lnTo>
                  <a:pt x="0" y="1319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964551" y="4576937"/>
            <a:ext cx="13661462" cy="212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80"/>
              </a:lnSpc>
            </a:pPr>
            <a:r>
              <a:rPr lang="en-US" sz="7200">
                <a:solidFill>
                  <a:srgbClr val="000000"/>
                </a:solidFill>
                <a:latin typeface="Neue Machina"/>
              </a:rPr>
              <a:t>Progressive Disclosure of Complexity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162050"/>
            <a:ext cx="6820485" cy="157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KERAS API PHILOSPHY</a:t>
            </a:r>
          </a:p>
        </p:txBody>
      </p:sp>
      <p:sp>
        <p:nvSpPr>
          <p:cNvPr id="7" name="AutoShape 7"/>
          <p:cNvSpPr/>
          <p:nvPr/>
        </p:nvSpPr>
        <p:spPr>
          <a:xfrm>
            <a:off x="2678673" y="4722987"/>
            <a:ext cx="0" cy="20224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189329" y="4521361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1162050"/>
            <a:ext cx="5312585" cy="1569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WHAT IS </a:t>
            </a:r>
            <a:r>
              <a:rPr lang="en-US" sz="6246">
                <a:solidFill>
                  <a:srgbClr val="FF0000"/>
                </a:solidFill>
                <a:latin typeface="Neue Machina Ultra-Bold"/>
              </a:rPr>
              <a:t>KERASNLP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91740" y="3783860"/>
            <a:ext cx="13661462" cy="429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NLP Development Companion</a:t>
            </a:r>
          </a:p>
          <a:p>
            <a:pPr>
              <a:lnSpc>
                <a:spcPts val="4830"/>
              </a:lnSpc>
            </a:pPr>
            <a:endParaRPr lang="en-US" sz="4200">
              <a:solidFill>
                <a:srgbClr val="000000"/>
              </a:solidFill>
              <a:latin typeface="Neue Machina"/>
            </a:endParaRPr>
          </a:p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Supports the entire NLP development cycle.</a:t>
            </a:r>
          </a:p>
          <a:p>
            <a:pPr>
              <a:lnSpc>
                <a:spcPts val="4830"/>
              </a:lnSpc>
            </a:pPr>
            <a:endParaRPr lang="en-US" sz="4200">
              <a:solidFill>
                <a:srgbClr val="000000"/>
              </a:solidFill>
              <a:latin typeface="Neue Machina"/>
            </a:endParaRPr>
          </a:p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Modular components with preset weights and customizable architectures.</a:t>
            </a:r>
          </a:p>
          <a:p>
            <a:pPr>
              <a:lnSpc>
                <a:spcPts val="4830"/>
              </a:lnSpc>
            </a:pPr>
            <a:endParaRPr lang="en-US" sz="4200">
              <a:solidFill>
                <a:srgbClr val="000000"/>
              </a:solidFill>
              <a:latin typeface="Neue Machi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189329" y="4521361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1162050"/>
            <a:ext cx="6049781" cy="1569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KEYFEATURES OF </a:t>
            </a:r>
            <a:r>
              <a:rPr lang="en-US" sz="6246">
                <a:solidFill>
                  <a:srgbClr val="FF0000"/>
                </a:solidFill>
                <a:latin typeface="Neue Machina Ultra-Bold"/>
              </a:rPr>
              <a:t>KERASNLP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91740" y="3745230"/>
            <a:ext cx="13661462" cy="551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Built from modular components.</a:t>
            </a:r>
          </a:p>
          <a:p>
            <a:pPr>
              <a:lnSpc>
                <a:spcPts val="4830"/>
              </a:lnSpc>
            </a:pPr>
            <a:endParaRPr lang="en-US" sz="4200">
              <a:solidFill>
                <a:srgbClr val="000000"/>
              </a:solidFill>
              <a:latin typeface="Neue Machina"/>
            </a:endParaRPr>
          </a:p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Offers state-of-the-art preset weights and architectures.</a:t>
            </a:r>
          </a:p>
          <a:p>
            <a:pPr>
              <a:lnSpc>
                <a:spcPts val="4830"/>
              </a:lnSpc>
            </a:pPr>
            <a:endParaRPr lang="en-US" sz="4200">
              <a:solidFill>
                <a:srgbClr val="000000"/>
              </a:solidFill>
              <a:latin typeface="Neue Machina"/>
            </a:endParaRPr>
          </a:p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An extension of the core Keras API.</a:t>
            </a:r>
          </a:p>
          <a:p>
            <a:pPr>
              <a:lnSpc>
                <a:spcPts val="4830"/>
              </a:lnSpc>
            </a:pPr>
            <a:endParaRPr lang="en-US" sz="4200">
              <a:solidFill>
                <a:srgbClr val="000000"/>
              </a:solidFill>
              <a:latin typeface="Neue Machina"/>
            </a:endParaRPr>
          </a:p>
          <a:p>
            <a:pPr marL="906780" lvl="1" indent="-453390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Easily customizable for more control.</a:t>
            </a:r>
          </a:p>
          <a:p>
            <a:pPr>
              <a:lnSpc>
                <a:spcPts val="4830"/>
              </a:lnSpc>
            </a:pPr>
            <a:endParaRPr lang="en-US" sz="4200">
              <a:solidFill>
                <a:srgbClr val="000000"/>
              </a:solidFill>
              <a:latin typeface="Neue Machi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105961" y="5433251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31319" y="2497804"/>
            <a:ext cx="16727981" cy="6381227"/>
          </a:xfrm>
          <a:custGeom>
            <a:avLst/>
            <a:gdLst/>
            <a:ahLst/>
            <a:cxnLst/>
            <a:rect l="l" t="t" r="r" b="b"/>
            <a:pathLst>
              <a:path w="16727981" h="6381227">
                <a:moveTo>
                  <a:pt x="0" y="0"/>
                </a:moveTo>
                <a:lnTo>
                  <a:pt x="16727981" y="0"/>
                </a:lnTo>
                <a:lnTo>
                  <a:pt x="16727981" y="6381227"/>
                </a:lnTo>
                <a:lnTo>
                  <a:pt x="0" y="6381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270" r="-3956" b="-1294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162050"/>
            <a:ext cx="6049781" cy="81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KERASNLP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105961" y="5433251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794825" y="2567482"/>
            <a:ext cx="15090870" cy="6980569"/>
          </a:xfrm>
          <a:custGeom>
            <a:avLst/>
            <a:gdLst/>
            <a:ahLst/>
            <a:cxnLst/>
            <a:rect l="l" t="t" r="r" b="b"/>
            <a:pathLst>
              <a:path w="15090870" h="6980569">
                <a:moveTo>
                  <a:pt x="0" y="0"/>
                </a:moveTo>
                <a:lnTo>
                  <a:pt x="15090870" y="0"/>
                </a:lnTo>
                <a:lnTo>
                  <a:pt x="15090870" y="6980569"/>
                </a:lnTo>
                <a:lnTo>
                  <a:pt x="0" y="6980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962" r="-4696" b="-1229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162050"/>
            <a:ext cx="6049781" cy="81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KERASNLP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105961" y="5433251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31659" y="2705157"/>
            <a:ext cx="15827641" cy="6553143"/>
          </a:xfrm>
          <a:custGeom>
            <a:avLst/>
            <a:gdLst/>
            <a:ahLst/>
            <a:cxnLst/>
            <a:rect l="l" t="t" r="r" b="b"/>
            <a:pathLst>
              <a:path w="15827641" h="6553143">
                <a:moveTo>
                  <a:pt x="0" y="0"/>
                </a:moveTo>
                <a:lnTo>
                  <a:pt x="15827641" y="0"/>
                </a:lnTo>
                <a:lnTo>
                  <a:pt x="15827641" y="6553143"/>
                </a:lnTo>
                <a:lnTo>
                  <a:pt x="0" y="6553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014" b="-167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162050"/>
            <a:ext cx="6049781" cy="81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KERASNLP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388</Words>
  <Application>Microsoft Office PowerPoint</Application>
  <PresentationFormat>Custom</PresentationFormat>
  <Paragraphs>106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Canva Sans Bold</vt:lpstr>
      <vt:lpstr>Arial</vt:lpstr>
      <vt:lpstr>Calibri</vt:lpstr>
      <vt:lpstr>Neue Machina Ultra-Bold</vt:lpstr>
      <vt:lpstr>Neue Machina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with KerasNLP</dc:title>
  <cp:lastModifiedBy>Hrishikesh332@gmail.com</cp:lastModifiedBy>
  <cp:revision>2</cp:revision>
  <dcterms:created xsi:type="dcterms:W3CDTF">2006-08-16T00:00:00Z</dcterms:created>
  <dcterms:modified xsi:type="dcterms:W3CDTF">2023-09-23T05:11:45Z</dcterms:modified>
  <dc:identifier>DAFu-xdStQM</dc:identifier>
</cp:coreProperties>
</file>